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0" r:id="rId1"/>
  </p:sldMasterIdLst>
  <p:notesMasterIdLst>
    <p:notesMasterId r:id="rId19"/>
  </p:notesMasterIdLst>
  <p:sldIdLst>
    <p:sldId id="275" r:id="rId2"/>
    <p:sldId id="256" r:id="rId3"/>
    <p:sldId id="257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8" r:id="rId15"/>
    <p:sldId id="272" r:id="rId16"/>
    <p:sldId id="274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7"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4" autoAdjust="0"/>
    <p:restoredTop sz="89736" autoAdjust="0"/>
  </p:normalViewPr>
  <p:slideViewPr>
    <p:cSldViewPr snapToGrid="0">
      <p:cViewPr>
        <p:scale>
          <a:sx n="66" d="100"/>
          <a:sy n="66" d="100"/>
        </p:scale>
        <p:origin x="-75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4C8E5-7653-454C-8B93-5ED3604090B8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2AC52-2E81-4F7F-95D3-AA055AA7B79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45695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9676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305246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67447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34964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6027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35632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25559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595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2641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4908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0815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9714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0465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32414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64702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3B08F-DFC8-48DE-A220-5FA24CF823C8}" type="datetimeFigureOut">
              <a:rPr lang="ru-RU" smtClean="0"/>
              <a:pPr/>
              <a:t>22.10.2020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90343FC-8460-4EB3-BF89-9C7D2D31E74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6191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9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9.png"/><Relationship Id="rId5" Type="http://schemas.openxmlformats.org/officeDocument/2006/relationships/image" Target="../media/image18.jpeg"/><Relationship Id="rId4" Type="http://schemas.openxmlformats.org/officeDocument/2006/relationships/hyperlink" Target="https://pandia.ru/text/category/professionalmznaya_deyatelmznostmz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5" Type="http://schemas.openxmlformats.org/officeDocument/2006/relationships/image" Target="../media/image9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5" Type="http://schemas.openxmlformats.org/officeDocument/2006/relationships/image" Target="../media/image9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video" Target="NULL" TargetMode="External"/><Relationship Id="rId6" Type="http://schemas.microsoft.com/office/2007/relationships/media" Target="../media/media1.m4a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6.wav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7.wav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hyperlink" Target="https://pandia.ru/text/category/avtobiografiya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audio10.wav"/><Relationship Id="rId1" Type="http://schemas.openxmlformats.org/officeDocument/2006/relationships/audio" Target="../media/audio9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info/uploads/posts/2020-01/1579557202_7-p-foni-s-semeinim-drevom-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9829" y="1233714"/>
            <a:ext cx="10116457" cy="3933372"/>
          </a:xfrm>
        </p:spPr>
        <p:txBody>
          <a:bodyPr>
            <a:noAutofit/>
          </a:bodyPr>
          <a:lstStyle/>
          <a:p>
            <a:pPr algn="ctr">
              <a:spcBef>
                <a:spcPts val="450"/>
              </a:spcBef>
              <a:spcAft>
                <a:spcPts val="150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Все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люди рано или поздно начинают задумываться о своих корнях. Потому что сведения о предках имеют большое значение. Рассказы о старших родственниках и их жизни формируют внутрисемейные связи, создают ощущение единства у детей, учат их понимать и гордиться Родиной и собственной семьей. Или же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можно изучать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историю рода для определения закономерностей, повторяющихся от поколения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поколению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Прослеживая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их, можно многое узнать о себе и скорректировать собственную судьбу. Даже тем, кто еще мало задумывается о собственном происхождении, эта информация будет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полезна.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собрать и правильно оформить сведения о своих родных очень нелегко.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у начинающих исследователей могут возникнуть трудности, связанные с составлением и оформлением собранной информации. Поэтому предлагаем просмотреть информационную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презентацию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2685" y="5401493"/>
            <a:ext cx="9196841" cy="781593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«Основа жизни человека-его семья!»</a:t>
            </a:r>
            <a:br>
              <a:rPr lang="ru-RU" sz="40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endParaRPr lang="ru-RU" sz="4000" b="1" i="1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3742159"/>
      </p:ext>
    </p:extLst>
  </p:cSld>
  <p:clrMapOvr>
    <a:masterClrMapping/>
  </p:clrMapOvr>
  <p:transition advTm="55661">
    <p:sndAc>
      <p:stSnd>
        <p:snd r:embed="rId1" name="Записанный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rot.info/uploads/posts/2020-01/1579557202_7-p-foni-s-semeinim-drevom-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926" y="348338"/>
            <a:ext cx="1703304" cy="740233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0583" y="1084663"/>
            <a:ext cx="8915400" cy="228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 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втором этапе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исследования происходит изучение документов, писем, дневников, фотографий, рукописей и других материалов, составляющих домашний (семейный) архив. Если он не систематизирован, то в процессе изучения рекомендуется разложить все имеющиеся материалы по персоналиям и датам. На каждое лицо следует завести одну или несколько папок. Каждый документ необходимо положить в отдельный конверт или файл, а затем сделать опись на все материалы. Все документы и фотографии следует располагать в хронологическом порядке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7486" y="3152949"/>
            <a:ext cx="8616462" cy="3247293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5924550" y="32385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6373649"/>
      </p:ext>
    </p:extLst>
  </p:cSld>
  <p:clrMapOvr>
    <a:masterClrMapping/>
  </p:clrMapOvr>
  <p:transition spd="slow" advTm="35381">
    <p:fade/>
    <p:sndAc>
      <p:stSnd>
        <p:snd r:embed="rId1" name="Записанный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rot.info/uploads/posts/2020-01/1579557202_7-p-foni-s-semeinim-drevom-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348338"/>
            <a:ext cx="8447315" cy="71120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Документы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домашнего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архива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3098" y="916633"/>
            <a:ext cx="8915400" cy="3252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1.Биографические документы.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2.Дневники и воспоминания.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3.Материалы служебной и общественной деятельности.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4.Творческие материалы.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5.Переписка.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6.Имущественно-хозяйственные материалы.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7.Изобразительные материалы, фотографии.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8.Коллекции документов, собранные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архивообразователем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65" y="4100285"/>
            <a:ext cx="8679820" cy="2547257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1108740"/>
      </p:ext>
    </p:extLst>
  </p:cSld>
  <p:clrMapOvr>
    <a:masterClrMapping/>
  </p:clrMapOvr>
  <p:transition spd="slow" advTm="22261">
    <p:fade/>
    <p:sndAc>
      <p:stSnd>
        <p:snd r:embed="rId1" name="Записанный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info/uploads/posts/2020-01/1579557202_7-p-foni-s-semeinim-drevom-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73943" y="275771"/>
            <a:ext cx="9324677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Bef>
                <a:spcPts val="1700"/>
              </a:spcBef>
              <a:spcAft>
                <a:spcPts val="204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материалам домашнего архива и семейным реликвиям можно создать музей или выставку. К музейным предметам относятся личные вещи членов рода, реликвии и сувениры. Музейную (выставочную) экспозицию следует начать с создания тематико-экспозиционного плана, в котором определить какие фотографии, документы, предметы надлежит выставить. Все документы и фотографии лучше всего отсканировать (если выставлять подлинники, то они выцветут и могут покоробиться, испортиться).</a:t>
            </a:r>
            <a:endParaRPr lang="ru-RU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03" y="2518679"/>
            <a:ext cx="9218142" cy="4056292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3430450"/>
      </p:ext>
    </p:extLst>
  </p:cSld>
  <p:clrMapOvr>
    <a:masterClrMapping/>
  </p:clrMapOvr>
  <p:transition spd="slow" advTm="29656">
    <p:fade/>
    <p:sndAc>
      <p:stSnd>
        <p:snd r:embed="rId1" name="Записанный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rot.info/uploads/posts/2020-01/1579557202_7-p-foni-s-semeinim-drevom-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0983" y="188682"/>
            <a:ext cx="1906504" cy="537033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9486" y="719015"/>
            <a:ext cx="9971314" cy="2967614"/>
          </a:xfrm>
        </p:spPr>
        <p:txBody>
          <a:bodyPr>
            <a:normAutofit fontScale="92500" lnSpcReduction="10000"/>
          </a:bodyPr>
          <a:lstStyle/>
          <a:p>
            <a:pPr marL="0" indent="0" algn="just" fontAlgn="base">
              <a:lnSpc>
                <a:spcPct val="115000"/>
              </a:lnSpc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Третий этап исследования, связан с поиском и изучением источников в государственных и ведомственных архивах, библиотеках и музеях. Он является наиболее сложным. Самое доступное из этих учреждений - библиотека, в которой можно найти публикации по интересующей теме, статьи и книги родственников, имеющих печатные труды. В музейных собраниях также могут отложиться какие-либо материалы о родных, связанные с их </a:t>
            </a:r>
            <a:r>
              <a:rPr lang="ru-RU" u="sng" dirty="0">
                <a:solidFill>
                  <a:srgbClr val="74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Профессиональная деятельность"/>
              </a:rPr>
              <a:t>профессиональной деятельностью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архивами можно взаимодействовать по двум линиям: 1) направление запросов по интересующим родственникам; 2) личная работа с материалами в архиве. Учитывая, что в государственные архивы, как правило, допускаются граждане, достигшие 18-летнего возраста, то там, в лучшем случае, смогут работать родственники или педагоги учащегося. Тем более что для работы с архивными документами нужна специальная подготовка.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040" y="3439885"/>
            <a:ext cx="6615362" cy="3236685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9934708"/>
      </p:ext>
    </p:extLst>
  </p:cSld>
  <p:clrMapOvr>
    <a:masterClrMapping/>
  </p:clrMapOvr>
  <p:transition spd="slow" advTm="53493">
    <p:fade/>
    <p:sndAc>
      <p:stSnd>
        <p:snd r:embed="rId1" name="Записанный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info/uploads/posts/2020-01/1579557202_7-p-foni-s-semeinim-drevom-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62" t="3309" r="18015" b="2480"/>
          <a:stretch>
            <a:fillRect/>
          </a:stretch>
        </p:blipFill>
        <p:spPr>
          <a:xfrm>
            <a:off x="391887" y="1146628"/>
            <a:ext cx="2583542" cy="5378504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06672" y="406395"/>
            <a:ext cx="8572226" cy="63863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–помощник исследователей истории!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033486" y="1103086"/>
            <a:ext cx="8461828" cy="500742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информации собрано немного, она умещается на одном листке бумаги. Но вскоре данным становится тесно даже на 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листе ватмана.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тогда приходит очередь обратиться к современным технологиям. Большую помощь в этом занятии может оказать специальная программа для составления генеалогических древ - </a:t>
            </a:r>
            <a:r>
              <a:rPr lang="ru-RU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"Семейная Летопись"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Она помогает накопить, рассортировать, распределить, проанализировать собранную информацию, составить графический образ семейного древа.</a:t>
            </a:r>
            <a:endParaRPr lang="ru-RU" sz="21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1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помощью программы </a:t>
            </a:r>
            <a:r>
              <a:rPr lang="ru-RU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"Семейная летопись"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 очень скоро создадите настоящее генеалогическое древо своей семьи, увидите, как богат ваш род, поймёте, как тесно вы связаны с самыми разными людьми, ведь не было бы их - не было бы и вас. Каждый человек жив, пока живёт 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память  о нём.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Сохранив память о своих предках, вы выразите им свою признательность.</a:t>
            </a:r>
            <a:endParaRPr lang="ru-RU" sz="21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ru-RU" sz="21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ещё вы облегчите задачу вашим детям и внукам. Им не придётся начинать с нуля. Они будут растить ваше семейное дерево своей жизнью и своей памятью.</a:t>
            </a:r>
            <a:endParaRPr lang="ru-RU" sz="21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998334"/>
      </p:ext>
    </p:extLst>
  </p:cSld>
  <p:clrMapOvr>
    <a:masterClrMapping/>
  </p:clrMapOvr>
  <p:transition spd="slow" advTm="66347">
    <p:fade/>
    <p:sndAc>
      <p:stSnd>
        <p:snd r:embed="rId1" name="Записанный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info/uploads/posts/2020-01/1579557202_7-p-foni-s-semeinim-drevom-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38515" y="304799"/>
            <a:ext cx="9361714" cy="2796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Bef>
                <a:spcPts val="1700"/>
              </a:spcBef>
              <a:spcAft>
                <a:spcPts val="204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Составить родословную семьи и построить семейное древо, начиная с далеких предков, от самых истоков - задача достаточно сложная, в полном объеме она подвластна только крупным специалистам в области генеалогии, да и то, далеко не всегда. Но составить пусть не совсем точное, не очень глубокое семейное древо, состоящее из нескольких поколений предков, при желании может каждый человек, причем абсолютно бесплатно. </a:t>
            </a:r>
          </a:p>
          <a:p>
            <a:pPr algn="just" fontAlgn="base">
              <a:lnSpc>
                <a:spcPct val="115000"/>
              </a:lnSpc>
              <a:spcBef>
                <a:spcPts val="1700"/>
              </a:spcBef>
              <a:spcAft>
                <a:spcPts val="204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Стоит приложить немного усилий, проявить интерес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…и следуя вышеуказанным инструкциям приступить к составлению древа своей семьи!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3149601"/>
            <a:ext cx="9227852" cy="3410856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5532341"/>
      </p:ext>
    </p:extLst>
  </p:cSld>
  <p:clrMapOvr>
    <a:masterClrMapping/>
  </p:clrMapOvr>
  <p:transition spd="slow" advTm="36988">
    <p:fade/>
    <p:sndAc>
      <p:stSnd>
        <p:snd r:embed="rId1" name="Записанный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info/uploads/posts/2020-01/1579557202_7-p-foni-s-semeinim-drevom-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28801" y="478971"/>
            <a:ext cx="9675812" cy="81279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Сохраним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историю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вместе!</a:t>
            </a:r>
            <a:r>
              <a:rPr lang="ru-RU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133601" y="1407886"/>
            <a:ext cx="9443583" cy="509451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многих людей есть желание, но нет возможности в составлении родословной своей семьи. В это могут помочь сотрудники Чунского районного архива и волонтеры.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же сотрудники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архива расскажут о навыках отрасли, профориентации.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цель совместной работы архива и волонтеров – предоставление возможности гражданам проявить себя и реализовать свой потенциал, вовлекая их в архивную деятельность. Помощь в сохранении личных и семейных архивов (составлении семейных архивов и родословной) граждан Чунского района. 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Задачами архивного волонтерства являются: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граждан определенным трудовым навыкам архивной отрасли;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профессиональная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ориентация детей, подростков и молодежи;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навыков самореализации и самоорганизации;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гуманистическое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патриотическое воспитание.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6582270"/>
      </p:ext>
    </p:extLst>
  </p:cSld>
  <p:clrMapOvr>
    <a:masterClrMapping/>
  </p:clrMapOvr>
  <p:transition spd="slow" advTm="49390">
    <p:fade/>
    <p:sndAc>
      <p:stSnd>
        <p:snd r:embed="rId1" name="Записанный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1260" cy="6858000"/>
          </a:xfrm>
        </p:spPr>
      </p:pic>
    </p:spTree>
    <p:extLst>
      <p:ext uri="{BB962C8B-B14F-4D97-AF65-F5344CB8AC3E}">
        <p14:creationId xmlns="" xmlns:p14="http://schemas.microsoft.com/office/powerpoint/2010/main" val="3276588109"/>
      </p:ext>
    </p:extLst>
  </p:cSld>
  <p:clrMapOvr>
    <a:masterClrMapping/>
  </p:clrMapOvr>
  <p:transition spd="slow" advTm="1888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krot.info/uploads/posts/2020-01/1579557202_7-p-foni-s-semeinim-drevom-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781" y="362853"/>
            <a:ext cx="8911687" cy="128089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Основа жизни человека - его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семья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42892" y="1509486"/>
            <a:ext cx="5361719" cy="519611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Родня всегда поддержит в трудную минуту. Так считали наши предки и относились к своей родословной с большим почтением. Многие жители необъятной Российской Империи тщательно вели своё </a:t>
            </a: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генеалогическое древо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помнили и чтили своих предков на много колен в глубину веков.</a:t>
            </a:r>
            <a:endParaRPr lang="ru-RU" sz="19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9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 век внёс жестокие коррективы в семейные отношения людей. Диктатура, воцарившаяся в стране, уничтожила память о предках. Для многих родственные связи становились путёвкой в лагеря, поэтому о них всеми силами старались забыть. Миллиарды документов, подтверждающих родство, были уничтожены. Да и само понятие "</a:t>
            </a:r>
            <a:r>
              <a:rPr lang="ru-RU" sz="19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генеалогическое древо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постепенно теряло свою былую значимость.</a:t>
            </a:r>
            <a:endParaRPr lang="ru-RU" sz="19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79" y="1464269"/>
            <a:ext cx="4724400" cy="4243753"/>
          </a:xfr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8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6456476"/>
      </p:ext>
    </p:extLst>
  </p:cSld>
  <p:clrMapOvr>
    <a:masterClrMapping/>
  </p:clrMapOvr>
  <p:transition spd="slow" advTm="44757">
    <p:fade/>
    <p:sndAc>
      <p:stSnd>
        <p:snd r:embed="rId2" name="Записанный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3977" objId="7"/>
        <p14:stopEvt time="44726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info/uploads/posts/2020-01/1579557202_7-p-foni-s-semeinim-drevom-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17" name="Объект 16"/>
          <p:cNvSpPr>
            <a:spLocks noGrp="1"/>
          </p:cNvSpPr>
          <p:nvPr>
            <p:ph idx="1"/>
          </p:nvPr>
        </p:nvSpPr>
        <p:spPr>
          <a:xfrm>
            <a:off x="2023156" y="3062514"/>
            <a:ext cx="8915400" cy="347282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15000"/>
              </a:lnSpc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Сегодня многие люди стремятся восстановить утраченные связи, собрать крохи информации, воспоминания тех, кто ещё жив, что-то помнит и уже не боится рассказывать. Возродилась наука генеалогия или родословие, с помощью которой теперь каждый может составить собственное </a:t>
            </a: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семейное древо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Она помогает изучить родственные связи, восстановить хроники семьи, узнать происхождение и историю жизни каждого из её членов.</a:t>
            </a:r>
            <a:endParaRPr lang="ru-RU" sz="19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9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Тот, кто однажды заинтересовался историей своего рода, на много лет вперёд увлёк себя и своих близких интересным и полезным занятием. Благодаря ему, вы:</a:t>
            </a:r>
            <a:b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 - Изучите историю не только своего рода, но и своего народа, своей родины;</a:t>
            </a:r>
            <a:b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 - Отыщете родственников, о существовании которых даже не подозревали;</a:t>
            </a:r>
            <a:b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 - Возобновите к обоюдному удовольствию общение со старыми родственниками;</a:t>
            </a:r>
            <a:b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 - Возродите семейные традиции, праздники, встречи;</a:t>
            </a:r>
            <a:endParaRPr lang="ru-RU" sz="19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98" y="459452"/>
            <a:ext cx="7556274" cy="2364828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5431398"/>
      </p:ext>
    </p:extLst>
  </p:cSld>
  <p:clrMapOvr>
    <a:masterClrMapping/>
  </p:clrMapOvr>
  <p:transition spd="slow" advTm="54132">
    <p:fade/>
    <p:sndAc>
      <p:stSnd>
        <p:snd r:embed="rId1" name="Записанный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2295" objId="4"/>
        <p14:stopEvt time="49315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rot.info/uploads/posts/2020-01/1579557202_7-p-foni-s-semeinim-drevom-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1268" y="362853"/>
            <a:ext cx="8911687" cy="986975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«Моя </a:t>
            </a: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родословная» 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6629" y="1351502"/>
            <a:ext cx="8108269" cy="5049297"/>
          </a:xfrm>
        </p:spPr>
        <p:txBody>
          <a:bodyPr>
            <a:noAutofit/>
          </a:bodyPr>
          <a:lstStyle/>
          <a:p>
            <a:pPr marL="0" indent="0" algn="just" fontAlgn="base">
              <a:lnSpc>
                <a:spcPct val="115000"/>
              </a:lnSpc>
              <a:spcBef>
                <a:spcPts val="1700"/>
              </a:spcBef>
              <a:spcAft>
                <a:spcPts val="2040"/>
              </a:spcAft>
              <a:buNone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Выражение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«моя родословная»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уже прочно вошло в наш лексикон. Но совсем недавно многие люди, как будто очнувшись после тяжелого сна, в котором предавалась память о предках, решили восстановить или создать заново историю своей семьи, своего рода. Замечательно, что среди новых генеалогов, а именно так называют ученых, изучающих генеалогию - одну из древнейших наук, специальную историческую дисциплину, занимающуюся изучением происхождения, истории и родственных связей родов и семей, составлением родословных, немало юных исследователей. Почти всегда им помогают близкие и дальние родственники (родители, бабушки, дедушки, дяди, тёти и т. п.). Часто составление и изучение родословных становится общим делом семьи, помогающим найти контакт между старшим и младшим поколениями.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Поиск и исследования материалов в домашних и государственных архивах, встречи с людьми, знавшими представителей того или иного рода - первая ступень к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серьезной</a:t>
            </a: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научной работе,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познанию нетрадиционной истории своей страны, своего края. 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3" y="1303282"/>
            <a:ext cx="3347794" cy="4720956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6956202"/>
      </p:ext>
    </p:extLst>
  </p:cSld>
  <p:clrMapOvr>
    <a:masterClrMapping/>
  </p:clrMapOvr>
  <p:transition spd="slow" advTm="70372">
    <p:fade/>
    <p:sndAc>
      <p:stSnd>
        <p:snd r:embed="rId1" name="Записанный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krot.info/uploads/posts/2020-01/1579557202_7-p-foni-s-semeinim-drevom-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3325" y="377367"/>
            <a:ext cx="8911687" cy="688875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Историю делают люди, мы с вами. 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557" y="1346479"/>
            <a:ext cx="7788397" cy="4982307"/>
          </a:xfrm>
        </p:spPr>
        <p:txBody>
          <a:bodyPr>
            <a:normAutofit fontScale="92500" lnSpcReduction="10000"/>
          </a:bodyPr>
          <a:lstStyle/>
          <a:p>
            <a:pPr marL="0" indent="0" algn="just" fontAlgn="base">
              <a:lnSpc>
                <a:spcPct val="110000"/>
              </a:lnSpc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истории, как в жизни, отражается и героическое и трагическое. Есть немало пословиц, как русских, так и иностранных, говорящих о негативном в истории рода, семьи. Например, «в семье не без урода», «у каждого есть свой скелет в шкафу» (англ.)... Поэтому нужно с особенным тактом открывать страничку за страничкой семейных и родовых хроник. Решать, о чем можно, а о чем нельзя говорить публично. Прикасаясь к жизни своих предков, вы входите в прошлое, которое обволакивает вас, становится ближе. И если ваш предок участвовал в каком-либо историческом событии вам хочется узнать о нём побольше.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10000"/>
              </a:lnSpc>
              <a:spcBef>
                <a:spcPts val="1700"/>
              </a:spcBef>
              <a:spcAft>
                <a:spcPts val="204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Изучать свою родословную можно бесконечно.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даже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в вашей семье никогда не было родословных, не стесняйтесь начать с себя. И вы, и ваши родители могут считаться родоначальниками новых семей.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defTabSz="914400" fontAlgn="base">
              <a:lnSpc>
                <a:spcPct val="110000"/>
              </a:lnSpc>
              <a:spcBef>
                <a:spcPts val="1700"/>
              </a:spcBef>
              <a:spcAft>
                <a:spcPts val="2040"/>
              </a:spcAft>
              <a:buClrTx/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Память о своих предках люди хранят с доисторических времен. Когда-то имена и сведения о родственниках передавались из уст в уста. Потом родственные связи стали изображать в виде дерева, отсюда и пошло название «Родословное или генеалогическое древо», которое, по сути, было прообразом родословных таблиц. Затем все данные о родственниках начали заносить в родословные росписи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74057"/>
            <a:ext cx="4049485" cy="5385358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8791900"/>
      </p:ext>
    </p:extLst>
  </p:cSld>
  <p:clrMapOvr>
    <a:masterClrMapping/>
  </p:clrMapOvr>
  <p:transition spd="slow" advTm="78687">
    <p:fade/>
    <p:sndAc>
      <p:stSnd>
        <p:snd r:embed="rId1" name="Записанный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rot.info/uploads/posts/2020-01/1579557202_7-p-foni-s-semeinim-drevom-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52695" y="391886"/>
            <a:ext cx="8911687" cy="827314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 проведения исследования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760883" y="1548562"/>
            <a:ext cx="6262019" cy="3716216"/>
          </a:xfrm>
        </p:spPr>
        <p:txBody>
          <a:bodyPr>
            <a:normAutofit fontScale="92500" lnSpcReduction="10000"/>
          </a:bodyPr>
          <a:lstStyle/>
          <a:p>
            <a:pPr marL="0" lvl="0" indent="0" algn="just" fontAlgn="base">
              <a:lnSpc>
                <a:spcPct val="115000"/>
              </a:lnSpc>
              <a:buClr>
                <a:srgbClr val="A53010"/>
              </a:buClr>
              <a:buNone/>
            </a:pPr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 проведения исследования является самым сложным и интересным действием, полным открытий, соприкосновений с неизвестным, осознанием своего места в науке</a:t>
            </a:r>
            <a:r>
              <a:rPr lang="ru-RU" sz="2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исследования своей родословной включает три основных этапа:</a:t>
            </a:r>
            <a:b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Получение информации от родственников, через беседы, интервью, переписку; составление родословной схемы (таблицы, росписи);</a:t>
            </a:r>
            <a:b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документов домашнего (семейного) архива;</a:t>
            </a:r>
            <a:b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Поиск и изучение документов в  архивах, библиотеках и музеях.</a:t>
            </a:r>
            <a:endParaRPr lang="ru-RU" sz="21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base">
              <a:lnSpc>
                <a:spcPct val="115000"/>
              </a:lnSpc>
              <a:spcBef>
                <a:spcPts val="1700"/>
              </a:spcBef>
              <a:spcAft>
                <a:spcPts val="2040"/>
              </a:spcAft>
              <a:buNone/>
            </a:pP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31" y="1441938"/>
            <a:ext cx="4213469" cy="3024599"/>
          </a:xfrm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2249971"/>
      </p:ext>
    </p:extLst>
  </p:cSld>
  <p:clrMapOvr>
    <a:masterClrMapping/>
  </p:clrMapOvr>
  <p:transition spd="slow" advTm="37861">
    <p:fade/>
    <p:sndAc>
      <p:stSnd>
        <p:snd r:embed="rId1" name="Записанный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info/uploads/posts/2020-01/1579557202_7-p-foni-s-semeinim-drevom-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3155" y="516009"/>
            <a:ext cx="8915399" cy="830317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30400" y="1289538"/>
            <a:ext cx="9441794" cy="2403231"/>
          </a:xfrm>
        </p:spPr>
        <p:txBody>
          <a:bodyPr>
            <a:normAutofit fontScale="92500" lnSpcReduction="20000"/>
          </a:bodyPr>
          <a:lstStyle/>
          <a:p>
            <a:pPr fontAlgn="base">
              <a:lnSpc>
                <a:spcPct val="115000"/>
              </a:lnSpc>
              <a:spcAft>
                <a:spcPts val="1200"/>
              </a:spcAft>
            </a:pP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Работу на </a:t>
            </a:r>
            <a:r>
              <a:rPr lang="ru-RU" sz="23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первом этапе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следует начать с написания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своей подробной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300" u="sng" dirty="0">
                <a:solidFill>
                  <a:srgbClr val="7433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Автобиография"/>
              </a:rPr>
              <a:t>автобиографии</a:t>
            </a:r>
            <a:r>
              <a:rPr lang="ru-RU" sz="2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записи своих воспоминаний, составления списка известных вам родственников (родители, бабушки, дедушки, дяди, тети, братья и сёстры и др.) У них необходимо узнать: кого из предков они помнят, какие события из истории семьи (семейной, родовой хроники) сохранились в памяти. </a:t>
            </a:r>
            <a:r>
              <a:rPr 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Помочь в этом опросе сможет «Генеалогическая карточка», которая составляется на каждого живущего и умершего члена семьи, рода.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13" y="3769249"/>
            <a:ext cx="9038896" cy="2637692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9752218"/>
      </p:ext>
    </p:extLst>
  </p:cSld>
  <p:clrMapOvr>
    <a:masterClrMapping/>
  </p:clrMapOvr>
  <p:transition spd="slow" advTm="34398">
    <p:fade/>
    <p:sndAc>
      <p:stSnd>
        <p:snd r:embed="rId1" name="Записанный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rot.info/uploads/posts/2020-01/1579557202_7-p-foni-s-semeinim-drevom-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4182" y="507995"/>
            <a:ext cx="6173703" cy="638633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ГЕНЕАЛОГИЧЕСКАЯ КАРТОЧКА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4914" y="1376854"/>
            <a:ext cx="9559698" cy="5212631"/>
          </a:xfrm>
        </p:spPr>
        <p:txBody>
          <a:bodyPr>
            <a:normAutofit fontScale="85000" lnSpcReduction="10000"/>
          </a:bodyPr>
          <a:lstStyle/>
          <a:p>
            <a:pPr marL="0" indent="0" fontAlgn="base">
              <a:lnSpc>
                <a:spcPct val="115000"/>
              </a:lnSpc>
              <a:buNone/>
            </a:pP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1.Фамилия (для замужних женщин указать девичью).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2.Имя, отчество (если изменялись, указать какие были раньше).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3.Дата и место рождения.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4.Дата и место смерти (если похоронен в другом месте, указать местоположение могилы).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5.Национальность.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6.Фамилия, имя, отчество отца.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7.Фамилия, имя, отчество матери.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8.Место или места жительства, с указанием дат.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9.Имена и даты рождения братьев и сестёр.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10.Образование, что окончил.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11.Место (места) работы или службы, должности.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12.Участие в войнах, каких, где.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13.Награды, звания.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14.ФИО жены (мужа).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15.ФИО детей, их даты рождения.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16.Вероисповедание, принадлежность к сословию (до 1917 г.).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17.Хобби (увлечение).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18.Источники информации: документы, фотографии, письма, воспоминания, интервью и прочее с указанием дат.</a:t>
            </a:r>
            <a:b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19.Дата заполнения.</a:t>
            </a:r>
            <a:endParaRPr lang="ru-RU" sz="1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1394139"/>
      </p:ext>
    </p:extLst>
  </p:cSld>
  <p:clrMapOvr>
    <a:masterClrMapping/>
  </p:clrMapOvr>
  <p:transition spd="slow" advTm="69046">
    <p:fade/>
    <p:sndAc>
      <p:stSnd>
        <p:snd r:embed="rId1" name="Записанный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krot.info/uploads/posts/2020-01/1579557202_7-p-foni-s-semeinim-drevom-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24895" y="315942"/>
            <a:ext cx="8660524" cy="2933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Полученные данные являются основой для составления родословной. Классическая родословная состоит из легенды происхождения рода и перечисления всех членов рода по коленам. Родословные принято оформлять в виде родословной схемы (таблицы, древа). </a:t>
            </a:r>
            <a:b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Существенно дополняют и расширяют схемы родословные поколенные росписи, в которых наиболее полно представляе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ся биография человека. В росписях информация о родстве передаётся через систему нумерации поколений и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индивидумов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последние годы появился новый тип описания родословных - родословные очерки, в которых история рода описывается в виде обычного текста.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94" y="3508550"/>
            <a:ext cx="4167757" cy="30714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740" y="3341076"/>
            <a:ext cx="5452545" cy="3516924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7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9855843"/>
      </p:ext>
    </p:extLst>
  </p:cSld>
  <p:clrMapOvr>
    <a:masterClrMapping/>
  </p:clrMapOvr>
  <p:transition spd="slow" advTm="44351">
    <p:fade/>
    <p:sndAc>
      <p:stSnd>
        <p:snd r:embed="rId1" name="Записанный звук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657</TotalTime>
  <Words>916</Words>
  <Application>Microsoft Office PowerPoint</Application>
  <PresentationFormat>Произвольный</PresentationFormat>
  <Paragraphs>48</Paragraphs>
  <Slides>17</Slides>
  <Notes>0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Легкий дым</vt:lpstr>
      <vt:lpstr> Все люди рано или поздно начинают задумываться о своих корнях. Потому что сведения о предках имеют большое значение. Рассказы о старших родственниках и их жизни формируют внутрисемейные связи, создают ощущение единства у детей, учат их понимать и гордиться Родиной и собственной семьей. Или же можно изучать историю рода для определения закономерностей, повторяющихся от поколения к поколению.  Прослеживая их, можно многое узнать о себе и скорректировать собственную судьбу. Даже тем, кто еще мало задумывается о собственном происхождении, эта информация будет полезна. Но собрать и правильно оформить сведения о своих родных очень нелегко. И у начинающих исследователей могут возникнуть трудности, связанные с составлением и оформлением собранной информации. Поэтому предлагаем просмотреть информационную презентацию</vt:lpstr>
      <vt:lpstr>Основа жизни человека - его семья!</vt:lpstr>
      <vt:lpstr>Слайд 3</vt:lpstr>
      <vt:lpstr>«Моя родословная» </vt:lpstr>
      <vt:lpstr>Историю делают люди, мы с вами. </vt:lpstr>
      <vt:lpstr>Процесс проведения исследования</vt:lpstr>
      <vt:lpstr>1 этап</vt:lpstr>
      <vt:lpstr>ГЕНЕАЛОГИЧЕСКАЯ КАРТОЧКА </vt:lpstr>
      <vt:lpstr>Слайд 9</vt:lpstr>
      <vt:lpstr>2 этап</vt:lpstr>
      <vt:lpstr>Документы домашнего архива </vt:lpstr>
      <vt:lpstr>Слайд 12</vt:lpstr>
      <vt:lpstr>3 этап</vt:lpstr>
      <vt:lpstr>Программа –помощник исследователей истории!</vt:lpstr>
      <vt:lpstr>Слайд 15</vt:lpstr>
      <vt:lpstr>Сохраним историю вместе! </vt:lpstr>
      <vt:lpstr>Слайд 17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tanya</cp:lastModifiedBy>
  <cp:revision>58</cp:revision>
  <dcterms:created xsi:type="dcterms:W3CDTF">2020-10-06T02:20:42Z</dcterms:created>
  <dcterms:modified xsi:type="dcterms:W3CDTF">2020-10-22T05:34:41Z</dcterms:modified>
</cp:coreProperties>
</file>